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E68C0C-EDF8-4B2D-8903-E927CE27A660}" type="datetimeFigureOut">
              <a:rPr lang="en-US" smtClean="0"/>
              <a:t>4/20/2013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0C8AFF-7CAD-4741-A34A-38FA89D6125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0C8AFF-7CAD-4741-A34A-38FA89D6125B}"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0C8AFF-7CAD-4741-A34A-38FA89D6125B}"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0C8AFF-7CAD-4741-A34A-38FA89D6125B}"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0C8AFF-7CAD-4741-A34A-38FA89D6125B}"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0C8AFF-7CAD-4741-A34A-38FA89D6125B}"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0C8AFF-7CAD-4741-A34A-38FA89D6125B}"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0C8AFF-7CAD-4741-A34A-38FA89D6125B}"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0C8AFF-7CAD-4741-A34A-38FA89D6125B}"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0C8AFF-7CAD-4741-A34A-38FA89D6125B}"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0C8AFF-7CAD-4741-A34A-38FA89D6125B}"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0C8AFF-7CAD-4741-A34A-38FA89D6125B}"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0C8AFF-7CAD-4741-A34A-38FA89D6125B}"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0C8AFF-7CAD-4741-A34A-38FA89D6125B}" type="slidenum">
              <a:rPr lang="en-US" smtClean="0"/>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0C8AFF-7CAD-4741-A34A-38FA89D6125B}"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0C8AFF-7CAD-4741-A34A-38FA89D6125B}"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0C8AFF-7CAD-4741-A34A-38FA89D6125B}"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0C8AFF-7CAD-4741-A34A-38FA89D6125B}"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0C8AFF-7CAD-4741-A34A-38FA89D6125B}"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0C8AFF-7CAD-4741-A34A-38FA89D6125B}"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0C8AFF-7CAD-4741-A34A-38FA89D6125B}"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A538F9-7B3C-404C-B28F-698E9B9BC2B8}" type="datetimeFigureOut">
              <a:rPr lang="en-US" smtClean="0"/>
              <a:t>4/20/2013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2E124-AFBB-42CC-916B-A9F9AD80553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A538F9-7B3C-404C-B28F-698E9B9BC2B8}" type="datetimeFigureOut">
              <a:rPr lang="en-US" smtClean="0"/>
              <a:t>4/20/2013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2E124-AFBB-42CC-916B-A9F9AD80553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A538F9-7B3C-404C-B28F-698E9B9BC2B8}" type="datetimeFigureOut">
              <a:rPr lang="en-US" smtClean="0"/>
              <a:t>4/20/2013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2E124-AFBB-42CC-916B-A9F9AD80553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A538F9-7B3C-404C-B28F-698E9B9BC2B8}" type="datetimeFigureOut">
              <a:rPr lang="en-US" smtClean="0"/>
              <a:t>4/20/2013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2E124-AFBB-42CC-916B-A9F9AD80553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A538F9-7B3C-404C-B28F-698E9B9BC2B8}" type="datetimeFigureOut">
              <a:rPr lang="en-US" smtClean="0"/>
              <a:t>4/20/2013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2E124-AFBB-42CC-916B-A9F9AD80553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A538F9-7B3C-404C-B28F-698E9B9BC2B8}" type="datetimeFigureOut">
              <a:rPr lang="en-US" smtClean="0"/>
              <a:t>4/20/2013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2E124-AFBB-42CC-916B-A9F9AD80553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A538F9-7B3C-404C-B28F-698E9B9BC2B8}" type="datetimeFigureOut">
              <a:rPr lang="en-US" smtClean="0"/>
              <a:t>4/20/2013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C2E124-AFBB-42CC-916B-A9F9AD80553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A538F9-7B3C-404C-B28F-698E9B9BC2B8}" type="datetimeFigureOut">
              <a:rPr lang="en-US" smtClean="0"/>
              <a:t>4/20/2013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C2E124-AFBB-42CC-916B-A9F9AD80553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538F9-7B3C-404C-B28F-698E9B9BC2B8}" type="datetimeFigureOut">
              <a:rPr lang="en-US" smtClean="0"/>
              <a:t>4/20/2013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C2E124-AFBB-42CC-916B-A9F9AD80553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A538F9-7B3C-404C-B28F-698E9B9BC2B8}" type="datetimeFigureOut">
              <a:rPr lang="en-US" smtClean="0"/>
              <a:t>4/20/2013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2E124-AFBB-42CC-916B-A9F9AD80553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A538F9-7B3C-404C-B28F-698E9B9BC2B8}" type="datetimeFigureOut">
              <a:rPr lang="en-US" smtClean="0"/>
              <a:t>4/20/2013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2E124-AFBB-42CC-916B-A9F9AD80553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A538F9-7B3C-404C-B28F-698E9B9BC2B8}" type="datetimeFigureOut">
              <a:rPr lang="en-US" smtClean="0"/>
              <a:t>4/20/2013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C2E124-AFBB-42CC-916B-A9F9AD80553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Tier 3 Intervention</a:t>
            </a:r>
            <a:endParaRPr lang="en-US" dirty="0"/>
          </a:p>
        </p:txBody>
      </p:sp>
      <p:sp>
        <p:nvSpPr>
          <p:cNvPr id="3" name="Subtitle 2"/>
          <p:cNvSpPr>
            <a:spLocks noGrp="1"/>
          </p:cNvSpPr>
          <p:nvPr>
            <p:ph type="subTitle" idx="1"/>
          </p:nvPr>
        </p:nvSpPr>
        <p:spPr/>
        <p:txBody>
          <a:bodyPr/>
          <a:lstStyle/>
          <a:p>
            <a:r>
              <a:rPr lang="en-US" dirty="0" smtClean="0"/>
              <a:t>The Most Intense Level of Intervention!!!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cont.</a:t>
            </a:r>
            <a:endParaRPr lang="en-US" dirty="0"/>
          </a:p>
        </p:txBody>
      </p:sp>
      <p:sp>
        <p:nvSpPr>
          <p:cNvPr id="3" name="Content Placeholder 2"/>
          <p:cNvSpPr>
            <a:spLocks noGrp="1"/>
          </p:cNvSpPr>
          <p:nvPr>
            <p:ph idx="1"/>
          </p:nvPr>
        </p:nvSpPr>
        <p:spPr/>
        <p:txBody>
          <a:bodyPr>
            <a:normAutofit fontScale="92500"/>
          </a:bodyPr>
          <a:lstStyle/>
          <a:p>
            <a:r>
              <a:rPr lang="en-US" dirty="0" smtClean="0"/>
              <a:t>Use  frequent monitoring to assess the progress and non-progress made by students so instruction can be adjusted in a timely manner</a:t>
            </a:r>
          </a:p>
          <a:p>
            <a:r>
              <a:rPr lang="en-US" dirty="0" smtClean="0"/>
              <a:t>Reinforce conceptualization of steps using repetition in a variety of contexts  where memory is required i.e. oral, written, “act-it-out”</a:t>
            </a:r>
          </a:p>
          <a:p>
            <a:r>
              <a:rPr lang="en-US" dirty="0" smtClean="0"/>
              <a:t>Integrate real-life experiences into instruction</a:t>
            </a:r>
          </a:p>
          <a:p>
            <a:r>
              <a:rPr lang="en-US" dirty="0" smtClean="0"/>
              <a:t>Present instruction at a lively pace using humor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cont.</a:t>
            </a:r>
            <a:endParaRPr lang="en-US" dirty="0"/>
          </a:p>
        </p:txBody>
      </p:sp>
      <p:sp>
        <p:nvSpPr>
          <p:cNvPr id="3" name="Content Placeholder 2"/>
          <p:cNvSpPr>
            <a:spLocks noGrp="1"/>
          </p:cNvSpPr>
          <p:nvPr>
            <p:ph idx="1"/>
          </p:nvPr>
        </p:nvSpPr>
        <p:spPr/>
        <p:txBody>
          <a:bodyPr>
            <a:normAutofit fontScale="92500"/>
          </a:bodyPr>
          <a:lstStyle/>
          <a:p>
            <a:r>
              <a:rPr lang="en-US" dirty="0" smtClean="0"/>
              <a:t>Use illustrations, diagrams, demonstrations, charts, and </a:t>
            </a:r>
            <a:r>
              <a:rPr lang="en-US" dirty="0" err="1" smtClean="0"/>
              <a:t>manipulatives</a:t>
            </a:r>
            <a:r>
              <a:rPr lang="en-US" dirty="0" smtClean="0"/>
              <a:t> to present instruction</a:t>
            </a:r>
          </a:p>
          <a:p>
            <a:r>
              <a:rPr lang="en-US" dirty="0" smtClean="0"/>
              <a:t>Illustrate key points to focus attention and help with retention of information</a:t>
            </a:r>
          </a:p>
          <a:p>
            <a:r>
              <a:rPr lang="en-US" dirty="0" smtClean="0"/>
              <a:t>Pause during lessons to allow students to repeat a word or phrase about the concept being taught</a:t>
            </a:r>
          </a:p>
          <a:p>
            <a:r>
              <a:rPr lang="en-US" dirty="0" smtClean="0"/>
              <a:t>Provide access to a less distracting location for independent work</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Making Tier 3 Interventions Work</a:t>
            </a:r>
            <a:endParaRPr lang="en-US" dirty="0"/>
          </a:p>
        </p:txBody>
      </p:sp>
      <p:sp>
        <p:nvSpPr>
          <p:cNvPr id="5" name="Subtitle 4"/>
          <p:cNvSpPr>
            <a:spLocks noGrp="1"/>
          </p:cNvSpPr>
          <p:nvPr>
            <p:ph type="subTitle" idx="1"/>
          </p:nvPr>
        </p:nvSpPr>
        <p:spPr/>
        <p:txBody>
          <a:bodyPr/>
          <a:lstStyle/>
          <a:p>
            <a:r>
              <a:rPr lang="en-US" dirty="0" smtClean="0"/>
              <a:t>Bringing us all together!</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Tier 3</a:t>
            </a:r>
            <a:endParaRPr lang="en-US" dirty="0"/>
          </a:p>
        </p:txBody>
      </p:sp>
      <p:sp>
        <p:nvSpPr>
          <p:cNvPr id="3" name="Content Placeholder 2"/>
          <p:cNvSpPr>
            <a:spLocks noGrp="1"/>
          </p:cNvSpPr>
          <p:nvPr>
            <p:ph idx="1"/>
          </p:nvPr>
        </p:nvSpPr>
        <p:spPr/>
        <p:txBody>
          <a:bodyPr>
            <a:normAutofit fontScale="92500"/>
          </a:bodyPr>
          <a:lstStyle/>
          <a:p>
            <a:r>
              <a:rPr lang="en-US" dirty="0" smtClean="0"/>
              <a:t>Students at risk can benefit from increased cooperation and understanding between regular and special education teachers</a:t>
            </a:r>
          </a:p>
          <a:p>
            <a:r>
              <a:rPr lang="en-US" dirty="0" smtClean="0"/>
              <a:t>Some regular education teachers experience high stress and difficulties dealing with students with learning disabilities</a:t>
            </a:r>
          </a:p>
          <a:p>
            <a:r>
              <a:rPr lang="en-US" dirty="0" smtClean="0"/>
              <a:t>Some regular teachers have difficulties meeting the needs of their classrooms and searching for research-based ways to help them</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Inclusion Teams</a:t>
            </a:r>
            <a:endParaRPr lang="en-US" dirty="0"/>
          </a:p>
        </p:txBody>
      </p:sp>
      <p:sp>
        <p:nvSpPr>
          <p:cNvPr id="3" name="Content Placeholder 2"/>
          <p:cNvSpPr>
            <a:spLocks noGrp="1"/>
          </p:cNvSpPr>
          <p:nvPr>
            <p:ph idx="1"/>
          </p:nvPr>
        </p:nvSpPr>
        <p:spPr/>
        <p:txBody>
          <a:bodyPr/>
          <a:lstStyle/>
          <a:p>
            <a:r>
              <a:rPr lang="en-US" dirty="0" smtClean="0"/>
              <a:t>Consists of regular teachers, special educators, paraprofessionals, and building administrators</a:t>
            </a:r>
          </a:p>
          <a:p>
            <a:endParaRPr lang="en-US" dirty="0"/>
          </a:p>
          <a:p>
            <a:endParaRPr lang="en-US" dirty="0" smtClean="0"/>
          </a:p>
          <a:p>
            <a:pPr algn="ctr"/>
            <a:r>
              <a:rPr lang="en-US" sz="4800" dirty="0" smtClean="0"/>
              <a:t>These teams should focus on:</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Inclusion Team Focus</a:t>
            </a:r>
            <a:endParaRPr lang="en-US" dirty="0"/>
          </a:p>
        </p:txBody>
      </p:sp>
      <p:sp>
        <p:nvSpPr>
          <p:cNvPr id="3" name="Content Placeholder 2"/>
          <p:cNvSpPr>
            <a:spLocks noGrp="1"/>
          </p:cNvSpPr>
          <p:nvPr>
            <p:ph idx="1"/>
          </p:nvPr>
        </p:nvSpPr>
        <p:spPr/>
        <p:txBody>
          <a:bodyPr/>
          <a:lstStyle/>
          <a:p>
            <a:endParaRPr lang="en-US" dirty="0" smtClean="0"/>
          </a:p>
          <a:p>
            <a:pPr>
              <a:buNone/>
            </a:pPr>
            <a:endParaRPr lang="en-US" dirty="0"/>
          </a:p>
          <a:p>
            <a:r>
              <a:rPr lang="en-US" dirty="0" smtClean="0"/>
              <a:t>1.  Adapting curriculum, instruction, and assessment to facilitate the success of special education students within regular classrooms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Inclusion Teams Focus</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dirty="0"/>
              <a:t>2</a:t>
            </a:r>
            <a:r>
              <a:rPr lang="en-US" dirty="0" smtClean="0"/>
              <a:t>.  Provide interventions to assist students with severe behavior problems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Inclusion Teams Focus</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3.  Coordinate the school’s academic, social, and health services for students at risk</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Inclusion Teams Focus</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4.  Assure that every student at risk in the school is mentored by an adult member of the school community</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Contributions of Tier 3 Intervention to the RTI Framework</a:t>
            </a:r>
            <a:endParaRPr lang="en-US" dirty="0"/>
          </a:p>
        </p:txBody>
      </p:sp>
      <p:sp>
        <p:nvSpPr>
          <p:cNvPr id="3" name="Content Placeholder 2"/>
          <p:cNvSpPr>
            <a:spLocks noGrp="1"/>
          </p:cNvSpPr>
          <p:nvPr>
            <p:ph idx="1"/>
          </p:nvPr>
        </p:nvSpPr>
        <p:spPr/>
        <p:txBody>
          <a:bodyPr/>
          <a:lstStyle/>
          <a:p>
            <a:r>
              <a:rPr lang="en-US" dirty="0" smtClean="0"/>
              <a:t>All </a:t>
            </a:r>
            <a:r>
              <a:rPr lang="en-US" dirty="0"/>
              <a:t>educators within the school can work together and share responsibility to ensure each student at the tier three level  participates fully in the educational process and reaches his or her learning </a:t>
            </a:r>
            <a:r>
              <a:rPr lang="en-US" dirty="0" smtClean="0"/>
              <a:t>potential</a:t>
            </a:r>
          </a:p>
          <a:p>
            <a:r>
              <a:rPr lang="en-US" dirty="0" smtClean="0"/>
              <a:t>The Inclusion Team </a:t>
            </a:r>
            <a:r>
              <a:rPr lang="en-US" dirty="0"/>
              <a:t>becomes a visible symbol the school’s commitment </a:t>
            </a:r>
            <a:r>
              <a:rPr lang="en-US" dirty="0" smtClean="0"/>
              <a:t>to student success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receives Tier 3 Interventions?</a:t>
            </a:r>
            <a:endParaRPr lang="en-US" dirty="0"/>
          </a:p>
        </p:txBody>
      </p:sp>
      <p:sp>
        <p:nvSpPr>
          <p:cNvPr id="3" name="Content Placeholder 2"/>
          <p:cNvSpPr>
            <a:spLocks noGrp="1"/>
          </p:cNvSpPr>
          <p:nvPr>
            <p:ph idx="1"/>
          </p:nvPr>
        </p:nvSpPr>
        <p:spPr/>
        <p:txBody>
          <a:bodyPr/>
          <a:lstStyle/>
          <a:p>
            <a:r>
              <a:rPr lang="en-US" dirty="0" smtClean="0"/>
              <a:t>Students who require more intense, explicit, and individualized instruction who have NOT shown SUFFICIENT response to Tier 1 and Tier 2 interventions</a:t>
            </a:r>
          </a:p>
          <a:p>
            <a:r>
              <a:rPr lang="en-US" dirty="0" smtClean="0"/>
              <a:t>Approx. 2-10% go to Tier 3 Interventions</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Contributions of Tier 3 Intervention to the RTI Framework</a:t>
            </a:r>
            <a:endParaRPr lang="en-US" dirty="0"/>
          </a:p>
        </p:txBody>
      </p:sp>
      <p:sp>
        <p:nvSpPr>
          <p:cNvPr id="3" name="Content Placeholder 2"/>
          <p:cNvSpPr>
            <a:spLocks noGrp="1"/>
          </p:cNvSpPr>
          <p:nvPr>
            <p:ph idx="1"/>
          </p:nvPr>
        </p:nvSpPr>
        <p:spPr/>
        <p:txBody>
          <a:bodyPr>
            <a:normAutofit lnSpcReduction="10000"/>
          </a:bodyPr>
          <a:lstStyle/>
          <a:p>
            <a:r>
              <a:rPr lang="en-US" dirty="0" smtClean="0"/>
              <a:t>The Inclusion Team </a:t>
            </a:r>
            <a:r>
              <a:rPr lang="en-US" dirty="0"/>
              <a:t>can share innovative practices with each other ensuring that regular teachers, specialists, paraprofessionals, and administrators are on the same page to solve problems dealing with students </a:t>
            </a:r>
            <a:r>
              <a:rPr lang="en-US" dirty="0" smtClean="0"/>
              <a:t>at the Tier 3 level</a:t>
            </a:r>
          </a:p>
          <a:p>
            <a:r>
              <a:rPr lang="en-US" dirty="0"/>
              <a:t>As a result, </a:t>
            </a:r>
            <a:r>
              <a:rPr lang="en-US" dirty="0" smtClean="0"/>
              <a:t>school members </a:t>
            </a:r>
            <a:r>
              <a:rPr lang="en-US" dirty="0"/>
              <a:t>are now </a:t>
            </a:r>
            <a:r>
              <a:rPr lang="en-US" dirty="0" smtClean="0"/>
              <a:t>available </a:t>
            </a:r>
            <a:r>
              <a:rPr lang="en-US" dirty="0"/>
              <a:t>to provide individual assistance to </a:t>
            </a:r>
            <a:r>
              <a:rPr lang="en-US" dirty="0" smtClean="0"/>
              <a:t>ALL </a:t>
            </a:r>
            <a:r>
              <a:rPr lang="en-US" dirty="0"/>
              <a:t>involved with working </a:t>
            </a:r>
            <a:r>
              <a:rPr lang="en-US" dirty="0" smtClean="0"/>
              <a:t>with </a:t>
            </a:r>
            <a:r>
              <a:rPr lang="en-US" dirty="0"/>
              <a:t>these </a:t>
            </a:r>
            <a:r>
              <a:rPr lang="en-US" dirty="0" smtClean="0"/>
              <a:t>students.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Differences in Tier 3 Instruction</a:t>
            </a:r>
            <a:br>
              <a:rPr lang="en-US" dirty="0" smtClean="0"/>
            </a:br>
            <a:r>
              <a:rPr lang="en-US" dirty="0" smtClean="0"/>
              <a:t>(compared to Tiers 1 and 2)</a:t>
            </a:r>
            <a:endParaRPr lang="en-US" dirty="0"/>
          </a:p>
        </p:txBody>
      </p:sp>
      <p:sp>
        <p:nvSpPr>
          <p:cNvPr id="3" name="Content Placeholder 2"/>
          <p:cNvSpPr>
            <a:spLocks noGrp="1"/>
          </p:cNvSpPr>
          <p:nvPr>
            <p:ph idx="1"/>
          </p:nvPr>
        </p:nvSpPr>
        <p:spPr/>
        <p:txBody>
          <a:bodyPr/>
          <a:lstStyle/>
          <a:p>
            <a:pPr>
              <a:buNone/>
            </a:pPr>
            <a:r>
              <a:rPr lang="en-US" dirty="0" smtClean="0"/>
              <a:t>-  More intense, explicit, and individualized instruction</a:t>
            </a:r>
          </a:p>
          <a:p>
            <a:pPr>
              <a:buFontTx/>
              <a:buChar char="-"/>
            </a:pPr>
            <a:r>
              <a:rPr lang="en-US" dirty="0" smtClean="0"/>
              <a:t>May be similar to Tier 2, but are INTENSIFIED in focus, frequency, and duration.</a:t>
            </a:r>
          </a:p>
          <a:p>
            <a:pPr>
              <a:buFontTx/>
              <a:buChar char="-"/>
            </a:pPr>
            <a:r>
              <a:rPr lang="en-US" dirty="0" smtClean="0"/>
              <a:t>Typically delivered outside the general education classroom</a:t>
            </a:r>
          </a:p>
          <a:p>
            <a:pPr>
              <a:buFontTx/>
              <a:buChar char="-"/>
            </a:pPr>
            <a:r>
              <a:rPr lang="en-US" dirty="0" smtClean="0"/>
              <a:t>Often delivered by special education teachers and specialists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Tier 3 Interventions</a:t>
            </a:r>
            <a:endParaRPr lang="en-US" dirty="0"/>
          </a:p>
        </p:txBody>
      </p:sp>
      <p:sp>
        <p:nvSpPr>
          <p:cNvPr id="3" name="Content Placeholder 2"/>
          <p:cNvSpPr>
            <a:spLocks noGrp="1"/>
          </p:cNvSpPr>
          <p:nvPr>
            <p:ph idx="1"/>
          </p:nvPr>
        </p:nvSpPr>
        <p:spPr/>
        <p:txBody>
          <a:bodyPr/>
          <a:lstStyle/>
          <a:p>
            <a:r>
              <a:rPr lang="en-US" dirty="0" smtClean="0"/>
              <a:t>Initial and Specific goals are provided by an Individual Educational Plan or IEP</a:t>
            </a:r>
          </a:p>
          <a:p>
            <a:r>
              <a:rPr lang="en-US" dirty="0" smtClean="0"/>
              <a:t>IEP is guided by the results of a comprehensive evaluation</a:t>
            </a:r>
          </a:p>
          <a:p>
            <a:r>
              <a:rPr lang="en-US" dirty="0" smtClean="0"/>
              <a:t>Includes ongoing progress monitoring and strategies to direct the teaching process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Tier 3 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Programs, strategies, and procedures are designed and employed to supplement, enhance, and support Tier 1 and Tier 2 interventions</a:t>
            </a:r>
          </a:p>
          <a:p>
            <a:r>
              <a:rPr lang="en-US" dirty="0" smtClean="0"/>
              <a:t>Typically longer duration than Tier 2</a:t>
            </a:r>
          </a:p>
          <a:p>
            <a:r>
              <a:rPr lang="en-US" dirty="0" smtClean="0"/>
              <a:t>Frequency depends on individual student need</a:t>
            </a:r>
          </a:p>
          <a:p>
            <a:r>
              <a:rPr lang="en-US" dirty="0" smtClean="0"/>
              <a:t>Criteria to exit Tier 3 are specified and monitored so that placement can be flexible per student</a:t>
            </a:r>
          </a:p>
          <a:p>
            <a:r>
              <a:rPr lang="en-US" dirty="0" smtClean="0"/>
              <a:t>Educators should use evidence-based intervention strategies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Groups of students of much smaller sizes than Tier 2</a:t>
            </a:r>
          </a:p>
          <a:p>
            <a:r>
              <a:rPr lang="en-US" dirty="0" smtClean="0"/>
              <a:t>3-5 students max</a:t>
            </a:r>
          </a:p>
          <a:p>
            <a:r>
              <a:rPr lang="en-US" dirty="0" smtClean="0"/>
              <a:t>One-on-one instruction very common</a:t>
            </a:r>
          </a:p>
          <a:p>
            <a:r>
              <a:rPr lang="en-US" dirty="0" smtClean="0"/>
              <a:t>Multiple interventions and services delivered by special education  teachers with increased instructional time</a:t>
            </a:r>
          </a:p>
          <a:p>
            <a:r>
              <a:rPr lang="en-US" dirty="0" smtClean="0"/>
              <a:t>Targeted instruction aimed at actual and specific skill deficit </a:t>
            </a:r>
          </a:p>
          <a:p>
            <a:r>
              <a:rPr lang="en-US" dirty="0" smtClean="0"/>
              <a:t>Help the student “catch up” with their peers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Strategies for Tier 3 Intervention</a:t>
            </a:r>
            <a:endParaRPr lang="en-US" dirty="0"/>
          </a:p>
        </p:txBody>
      </p:sp>
      <p:sp>
        <p:nvSpPr>
          <p:cNvPr id="5" name="Subtitle 4"/>
          <p:cNvSpPr>
            <a:spLocks noGrp="1"/>
          </p:cNvSpPr>
          <p:nvPr>
            <p:ph type="subTitle" idx="1"/>
          </p:nvPr>
        </p:nvSpPr>
        <p:spPr/>
        <p:txBody>
          <a:bodyPr/>
          <a:lstStyle/>
          <a:p>
            <a:r>
              <a:rPr lang="en-US" dirty="0" smtClean="0"/>
              <a:t>What can you do???</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a:t>
            </a:r>
            <a:endParaRPr lang="en-US" dirty="0"/>
          </a:p>
        </p:txBody>
      </p:sp>
      <p:sp>
        <p:nvSpPr>
          <p:cNvPr id="3" name="Content Placeholder 2"/>
          <p:cNvSpPr>
            <a:spLocks noGrp="1"/>
          </p:cNvSpPr>
          <p:nvPr>
            <p:ph idx="1"/>
          </p:nvPr>
        </p:nvSpPr>
        <p:spPr/>
        <p:txBody>
          <a:bodyPr/>
          <a:lstStyle/>
          <a:p>
            <a:r>
              <a:rPr lang="en-US" dirty="0" smtClean="0"/>
              <a:t>Administer diagnostics that link directly to actual or suspected deficit in content area</a:t>
            </a:r>
          </a:p>
          <a:p>
            <a:r>
              <a:rPr lang="en-US" dirty="0" smtClean="0"/>
              <a:t>Meet daily to provide student with specific intensive instruction targeted to the skill deficit</a:t>
            </a:r>
          </a:p>
          <a:p>
            <a:r>
              <a:rPr lang="en-US" dirty="0" smtClean="0"/>
              <a:t>Consult and involve instructional specialists and document actions taken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Provide clearly written instructions with step-by-step manner</a:t>
            </a:r>
          </a:p>
          <a:p>
            <a:r>
              <a:rPr lang="en-US" dirty="0" smtClean="0"/>
              <a:t>Differentiate instruction using Bloom’s Taxonomy to ask questions and plan learning activities</a:t>
            </a:r>
          </a:p>
          <a:p>
            <a:r>
              <a:rPr lang="en-US" dirty="0" smtClean="0"/>
              <a:t>Explain clearly each academic task and the specific criteria needed to successfully complete the task</a:t>
            </a:r>
          </a:p>
          <a:p>
            <a:r>
              <a:rPr lang="en-US" dirty="0" smtClean="0"/>
              <a:t>Increase opportunities for students to respond in a variety of ways i.e. questions, personal dry-erase boards, graphic organizers, journals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781</Words>
  <Application>Microsoft Office PowerPoint</Application>
  <PresentationFormat>On-screen Show (4:3)</PresentationFormat>
  <Paragraphs>102</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Tier 3 Intervention</vt:lpstr>
      <vt:lpstr>Who receives Tier 3 Interventions?</vt:lpstr>
      <vt:lpstr>Differences in Tier 3 Instruction (compared to Tiers 1 and 2)</vt:lpstr>
      <vt:lpstr>Characteristics of Tier 3 Interventions</vt:lpstr>
      <vt:lpstr>Characteristics of Tier 3 cont.</vt:lpstr>
      <vt:lpstr>Characteristics cont.</vt:lpstr>
      <vt:lpstr>Strategies for Tier 3 Intervention</vt:lpstr>
      <vt:lpstr>Strategies</vt:lpstr>
      <vt:lpstr>Strategies cont.</vt:lpstr>
      <vt:lpstr>Strategies cont.</vt:lpstr>
      <vt:lpstr>Strategies cont.</vt:lpstr>
      <vt:lpstr>Making Tier 3 Interventions Work</vt:lpstr>
      <vt:lpstr>Tier 3</vt:lpstr>
      <vt:lpstr>Inclusion Teams</vt:lpstr>
      <vt:lpstr>Inclusion Team Focus</vt:lpstr>
      <vt:lpstr>Inclusion Teams Focus</vt:lpstr>
      <vt:lpstr>Inclusion Teams Focus</vt:lpstr>
      <vt:lpstr>Inclusion Teams Focus</vt:lpstr>
      <vt:lpstr>Contributions of Tier 3 Intervention to the RTI Framework</vt:lpstr>
      <vt:lpstr>Contributions of Tier 3 Intervention to the RTI Framework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Tier 3 Intervention</dc:title>
  <dc:creator>Mike</dc:creator>
  <cp:lastModifiedBy>Mike</cp:lastModifiedBy>
  <cp:revision>3</cp:revision>
  <dcterms:created xsi:type="dcterms:W3CDTF">2013-04-20T09:11:54Z</dcterms:created>
  <dcterms:modified xsi:type="dcterms:W3CDTF">2013-04-20T11:11:35Z</dcterms:modified>
</cp:coreProperties>
</file>